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62" r:id="rId7"/>
    <p:sldId id="260" r:id="rId8"/>
    <p:sldId id="261" r:id="rId9"/>
    <p:sldId id="263" r:id="rId10"/>
    <p:sldId id="264" r:id="rId11"/>
    <p:sldId id="293" r:id="rId12"/>
    <p:sldId id="267" r:id="rId13"/>
    <p:sldId id="268" r:id="rId14"/>
    <p:sldId id="269" r:id="rId15"/>
    <p:sldId id="271" r:id="rId16"/>
    <p:sldId id="278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4" r:id="rId37"/>
    <p:sldId id="297" r:id="rId38"/>
    <p:sldId id="291" r:id="rId39"/>
    <p:sldId id="292" r:id="rId40"/>
    <p:sldId id="266" r:id="rId41"/>
    <p:sldId id="295" r:id="rId42"/>
    <p:sldId id="296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5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70" d="100"/>
          <a:sy n="70" d="100"/>
        </p:scale>
        <p:origin x="82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s-MX" sz="4400" dirty="0">
                <a:solidFill>
                  <a:schemeClr val="tx1"/>
                </a:solidFill>
              </a:rPr>
              <a:t>Sesión </a:t>
            </a:r>
            <a:r>
              <a:rPr lang="en-US" sz="44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Intro a </a:t>
            </a:r>
            <a:r>
              <a:rPr lang="es-MX" dirty="0">
                <a:solidFill>
                  <a:schemeClr val="tx1"/>
                </a:solidFill>
              </a:rPr>
              <a:t>Matlab</a:t>
            </a:r>
            <a:r>
              <a:rPr lang="en-US" dirty="0">
                <a:solidFill>
                  <a:schemeClr val="tx1"/>
                </a:solidFill>
              </a:rPr>
              <a:t>/Python para </a:t>
            </a:r>
            <a:r>
              <a:rPr lang="es-MX" dirty="0">
                <a:solidFill>
                  <a:schemeClr val="tx1"/>
                </a:solidFill>
              </a:rPr>
              <a:t>procesamiento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s-MX" dirty="0">
                <a:solidFill>
                  <a:schemeClr val="tx1"/>
                </a:solidFill>
              </a:rPr>
              <a:t>imágenes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28C3-22AE-4322-9895-A93699BC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82587-EB55-45D3-AF61-D639F68B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CB4B0-E2D8-4905-A674-DC85C994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65" y="0"/>
            <a:ext cx="9656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43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C68C-558D-4DE8-9820-EBBBA2A4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0C23F-6476-4DF7-8A47-4ACC60F25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8D55C-F88D-49E6-AEC5-E019ABA83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00012"/>
            <a:ext cx="111823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2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0294-BFA1-4AF5-B595-343FEBCE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B25F4-852C-4B18-9E01-98B2C488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ADC51-5311-4234-92DD-0017235B5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034" y="0"/>
            <a:ext cx="8765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6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B4B0-7A89-4E37-8223-4D2A38FE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F0401-DBD2-4832-9E9E-1853D3319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4A666-623E-41E5-AE52-5059B22A8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23" y="0"/>
            <a:ext cx="10480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57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C0A99-8C7A-434E-941B-30207013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8DE6-D2EB-4B9E-8E92-99BB0CE57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00716-2FFB-402F-B511-1D5532A1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17" y="0"/>
            <a:ext cx="8953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1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C0AAE-EC8A-42BB-A62F-06CC72CAF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447675"/>
            <a:ext cx="105251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7F9C9-32B9-45AE-95CE-05C5B166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6" y="0"/>
            <a:ext cx="9157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FA91E-B825-4FBB-8901-7888CE45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67" y="0"/>
            <a:ext cx="9648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FBED1-D279-492F-8F3E-CB067F3D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0"/>
            <a:ext cx="971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5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27CDA-1EE2-4CBF-A5B6-F351A8AAA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09550"/>
            <a:ext cx="105822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0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D794-A168-4F87-AAD9-F68CDACB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MATLAB / PYTHON – Similitudes y diferencias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D23F015-07E7-4887-8632-516F3EB1C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505387"/>
              </p:ext>
            </p:extLst>
          </p:nvPr>
        </p:nvGraphicFramePr>
        <p:xfrm>
          <a:off x="2032000" y="2238366"/>
          <a:ext cx="812799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0872992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15392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4456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Característica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PYTHON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2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Lenguaje interpretado o compilado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Interpretado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Interpretado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487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Licencia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Propietaria y cara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Libre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76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Uso principal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Ingeniería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Multipropósito, incluso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358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Utilización en producto 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Solo en prototipado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Frecuentemente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14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Fortalezas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Integración de herramientas, (IDE, </a:t>
                      </a:r>
                      <a:r>
                        <a:rPr lang="es-MX" dirty="0" err="1"/>
                        <a:t>Simulink</a:t>
                      </a:r>
                      <a:r>
                        <a:rPr lang="es-MX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$0.00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481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Abstracción</a:t>
                      </a:r>
                      <a:r>
                        <a:rPr lang="es-ES" dirty="0" err="1"/>
                        <a:t>ón</a:t>
                      </a:r>
                      <a:r>
                        <a:rPr lang="es-ES" dirty="0"/>
                        <a:t> nativa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Matrices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Clases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48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932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7962-5A23-4067-BA88-E346D1C48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FE44B-5545-4251-9AB1-699F69EBC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E7A1CB-2E8D-4335-831F-E4DE6F052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85750"/>
            <a:ext cx="107251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33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10DF-1869-4382-8F18-783698B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1CEE-42CD-463F-A659-D278A58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A9FB1A-9742-47E1-965F-731608DD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47" y="0"/>
            <a:ext cx="1009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28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10DF-1869-4382-8F18-783698B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1CEE-42CD-463F-A659-D278A58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563E51-2681-4A95-92D9-64BD8BA9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338137"/>
            <a:ext cx="1041082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2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10DF-1869-4382-8F18-783698B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1CEE-42CD-463F-A659-D278A58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EFC07-031F-4382-8D67-3AFA9C918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"/>
            <a:ext cx="10668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4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B10DF-1869-4382-8F18-783698B90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01CEE-42CD-463F-A659-D278A58E1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0DE54-3471-461A-80BF-B5553B25D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45" y="0"/>
            <a:ext cx="1022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6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5C2B-D385-449C-8A2B-FFB0803E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B0E5-4159-4C9D-A396-8C53615EC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F9693-DC78-46CB-8DC8-87F362DF4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91" y="0"/>
            <a:ext cx="8724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1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1E55-C6C4-4F56-BB12-544460FD9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D76D4-9746-4D2C-8A8D-73882A048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45B97-B492-4B16-97C9-3E329444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57" y="0"/>
            <a:ext cx="9997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8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C83C2-4F5D-4FDC-8650-23F8AD19B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6FB69-A899-41FF-94D8-D79F18AD7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9EC3A-7DBA-4ACC-99D8-9B08631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48" y="0"/>
            <a:ext cx="92591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4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245D-E4EF-40AA-B0CA-5351A7B5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36F36-C2DD-405F-B77A-B4406F6A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410A7-9CF3-4164-946B-6BE000284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445" y="0"/>
            <a:ext cx="9467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DACB3-260E-43B1-90F3-C32A5BF1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4802A-5D27-4030-85EB-822E9F4EA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E28BE-AC4A-4E98-A871-8C57236D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73" y="0"/>
            <a:ext cx="931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1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2A08CE83-0847-41D7-92EA-E93BDDBA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Python require </a:t>
            </a:r>
            <a:r>
              <a:rPr lang="en-US" dirty="0" err="1"/>
              <a:t>librerias</a:t>
            </a:r>
            <a:r>
              <a:rPr lang="en-US" dirty="0"/>
              <a:t> para </a:t>
            </a:r>
            <a:r>
              <a:rPr lang="en-US" dirty="0" err="1"/>
              <a:t>equiparar</a:t>
            </a:r>
            <a:r>
              <a:rPr lang="en-US" dirty="0"/>
              <a:t> con MATLAB</a:t>
            </a:r>
          </a:p>
        </p:txBody>
      </p:sp>
      <p:pic>
        <p:nvPicPr>
          <p:cNvPr id="3076" name="Picture 4" descr="Numpy, Matplotlib &amp; Scipy Tutorial: Tutorial and Online Course">
            <a:extLst>
              <a:ext uri="{FF2B5EF4-FFF2-40B4-BE49-F238E27FC236}">
                <a16:creationId xmlns:a16="http://schemas.microsoft.com/office/drawing/2014/main" id="{873D36C3-672B-46E4-B8AA-F34EA74B6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362" y="2103120"/>
            <a:ext cx="7031276" cy="38496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528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DEF4-29E1-44E5-BCCD-90BDD6F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86E-BDA1-4E75-9B60-3D582F25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6C58A-DF91-4FF2-8606-46101DC3E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4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DEF4-29E1-44E5-BCCD-90BDD6F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86E-BDA1-4E75-9B60-3D582F25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017B8-C7E5-42D3-9742-F3D6174D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70" y="0"/>
            <a:ext cx="973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07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DEF4-29E1-44E5-BCCD-90BDD6F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86E-BDA1-4E75-9B60-3D582F25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9991E-C514-4A5B-BCC1-11FC3CC88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838200"/>
            <a:ext cx="105632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BC0A4-6AE0-4DB9-B59E-4F492702C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04F2B-5495-4A76-8B79-1174DC6CB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B4A35-E5D5-4EA8-87A8-8DF7AEA5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371600"/>
            <a:ext cx="9105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25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09D0-6DE7-4C1A-BF1A-60DA45C7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0E09B-2114-4A6A-A4AE-AA6629250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D8184-0B7F-445C-B286-3DDD2C908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194" y="0"/>
            <a:ext cx="891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89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DEF4-29E1-44E5-BCCD-90BDD6F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86E-BDA1-4E75-9B60-3D582F25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6BDDD-64B1-46B4-A085-DCACEAC3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457" y="0"/>
            <a:ext cx="6481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12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7DEF4-29E1-44E5-BCCD-90BDD6FF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86E-BDA1-4E75-9B60-3D582F25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83142-7E99-457A-AA8F-00FD7D79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09625"/>
            <a:ext cx="10287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29F2-4402-4540-B62C-D1003F6A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9EC47-C28B-4E12-B463-0FEAAE379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695A1-5BFC-419C-82CD-6ED9D82B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51" y="0"/>
            <a:ext cx="915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12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A4F7C-F382-410F-8D43-4158773A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3ED4-7604-4276-AD96-06DDCF22A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5803A-D2EA-4576-B72E-BB9F31F2E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34" y="0"/>
            <a:ext cx="942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08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7DD9-4E89-403F-9F9F-08204BA1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9DE1D-FE3E-46B2-98C5-8F2F851A1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FE095-82C7-4F3E-893A-D0E5BBB5B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54" y="0"/>
            <a:ext cx="929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17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TLAB vs Python: for Scientific Computing — A Beginners Guide | by Faisal  Riyad | GradBunker | Medium">
            <a:extLst>
              <a:ext uri="{FF2B5EF4-FFF2-40B4-BE49-F238E27FC236}">
                <a16:creationId xmlns:a16="http://schemas.microsoft.com/office/drawing/2014/main" id="{03F0DE08-0320-44F8-9FBD-7EEB1132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99" y="1120140"/>
            <a:ext cx="7696201" cy="46177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itle 1">
            <a:extLst>
              <a:ext uri="{FF2B5EF4-FFF2-40B4-BE49-F238E27FC236}">
                <a16:creationId xmlns:a16="http://schemas.microsoft.com/office/drawing/2014/main" id="{F8206E53-6F42-45F5-8C1D-9AA6309C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operaciones</a:t>
            </a:r>
            <a:r>
              <a:rPr lang="en-US" dirty="0"/>
              <a:t> con matrices</a:t>
            </a:r>
          </a:p>
        </p:txBody>
      </p:sp>
      <p:sp>
        <p:nvSpPr>
          <p:cNvPr id="83" name="Text Placeholder 3">
            <a:extLst>
              <a:ext uri="{FF2B5EF4-FFF2-40B4-BE49-F238E27FC236}">
                <a16:creationId xmlns:a16="http://schemas.microsoft.com/office/drawing/2014/main" id="{FAA7BE1C-116C-4FAF-A84C-89E5661C1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Ya</a:t>
            </a:r>
            <a:r>
              <a:rPr lang="en-US" dirty="0"/>
              <a:t> que el </a:t>
            </a:r>
            <a:r>
              <a:rPr lang="en-US" dirty="0" err="1"/>
              <a:t>enfoque</a:t>
            </a:r>
            <a:r>
              <a:rPr lang="en-US" dirty="0"/>
              <a:t> principal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son las matrices, para </a:t>
            </a:r>
            <a:r>
              <a:rPr lang="en-US" dirty="0" err="1"/>
              <a:t>operar</a:t>
            </a:r>
            <a:r>
              <a:rPr lang="en-US" dirty="0"/>
              <a:t> entre </a:t>
            </a:r>
            <a:r>
              <a:rPr lang="en-US" dirty="0" err="1"/>
              <a:t>estas</a:t>
            </a:r>
            <a:r>
              <a:rPr lang="en-US" dirty="0"/>
              <a:t> basta con el </a:t>
            </a:r>
            <a:r>
              <a:rPr lang="en-US" dirty="0" err="1"/>
              <a:t>simbolo</a:t>
            </a:r>
            <a:r>
              <a:rPr lang="en-US" dirty="0"/>
              <a:t> *, </a:t>
            </a:r>
            <a:r>
              <a:rPr lang="en-US" dirty="0" err="1"/>
              <a:t>mientras</a:t>
            </a:r>
            <a:r>
              <a:rPr lang="en-US" dirty="0"/>
              <a:t> que </a:t>
            </a:r>
            <a:r>
              <a:rPr lang="en-US" dirty="0" err="1"/>
              <a:t>en</a:t>
            </a:r>
            <a:r>
              <a:rPr lang="en-US" dirty="0"/>
              <a:t> Python se require </a:t>
            </a:r>
            <a:r>
              <a:rPr lang="en-US" dirty="0" err="1"/>
              <a:t>invocar</a:t>
            </a:r>
            <a:r>
              <a:rPr lang="en-US" dirty="0"/>
              <a:t> un m</a:t>
            </a:r>
            <a:r>
              <a:rPr lang="es-ES" dirty="0" err="1"/>
              <a:t>étodo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882DA-89A4-4A2C-9D66-0F337845C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4CFDC-BDCC-41CB-91ED-2897489AD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49320-A627-4499-88FF-0E1815E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91" y="0"/>
            <a:ext cx="92056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9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A1750-E950-4CD1-B7A9-709C8233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24" y="0"/>
            <a:ext cx="9236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24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F672E-1BF7-490D-9D4F-B1AED7F56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245" y="0"/>
            <a:ext cx="894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6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42B73-D0FF-492F-906E-AF8F6256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58" y="0"/>
            <a:ext cx="8388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75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CF6D8-106B-4FED-B35B-AEBD6BC8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32" y="0"/>
            <a:ext cx="8544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0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660EF-A316-4D89-899D-3000F71C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32" y="0"/>
            <a:ext cx="9367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3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4DF25-9E33-4EEF-B9C1-386DAE3A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0F23-FFB8-4728-9747-D9F9CCF7B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FB26B-D639-4777-B704-79F786A5B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639" y="0"/>
            <a:ext cx="8780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807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EBD6-9523-45B9-ACB2-E9F6A5538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2A6CA-A33F-4387-893C-1ABBDFCE9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4905E2-965D-491D-98A6-97BDE64A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97" y="0"/>
            <a:ext cx="6491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58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7B813-5D4A-43CA-86CB-A947085B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6AD3-F9F0-45F8-9E11-D795B831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3153A-12B0-4282-949D-EE29E9B4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80975"/>
            <a:ext cx="835342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1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C347C48A-8881-4C9E-ABAC-5E41CCC9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endParaRPr lang="en-US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6764A7E2-5AAC-4D1E-B0D8-F861DC7FB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/>
          <a:p>
            <a:r>
              <a:rPr lang="es-MX" dirty="0"/>
              <a:t>Análogo</a:t>
            </a:r>
            <a:r>
              <a:rPr lang="en-US" dirty="0"/>
              <a:t> al hecho de que </a:t>
            </a:r>
            <a:r>
              <a:rPr lang="en-US" dirty="0" err="1"/>
              <a:t>existe</a:t>
            </a:r>
            <a:r>
              <a:rPr lang="en-US" dirty="0"/>
              <a:t> Tambien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valiosa</a:t>
            </a:r>
            <a:r>
              <a:rPr lang="en-US" dirty="0"/>
              <a:t> </a:t>
            </a:r>
            <a:r>
              <a:rPr lang="en-US" dirty="0" err="1"/>
              <a:t>contenida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dominio</a:t>
            </a:r>
            <a:r>
              <a:rPr lang="en-US" dirty="0"/>
              <a:t> de la </a:t>
            </a:r>
            <a:r>
              <a:rPr lang="en-US" dirty="0" err="1"/>
              <a:t>frecuencia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audio, no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del </a:t>
            </a:r>
            <a:r>
              <a:rPr lang="en-US" dirty="0" err="1"/>
              <a:t>tiempo</a:t>
            </a:r>
            <a:r>
              <a:rPr lang="en-US" dirty="0"/>
              <a:t>;</a:t>
            </a:r>
          </a:p>
          <a:p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de las </a:t>
            </a:r>
            <a:r>
              <a:rPr lang="es-MX" dirty="0"/>
              <a:t>imágenes</a:t>
            </a:r>
            <a:r>
              <a:rPr lang="en-US" dirty="0"/>
              <a:t>,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valiosa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dominio</a:t>
            </a:r>
            <a:r>
              <a:rPr lang="en-US" dirty="0"/>
              <a:t> </a:t>
            </a:r>
            <a:r>
              <a:rPr lang="en-US" dirty="0" err="1"/>
              <a:t>diferencial</a:t>
            </a:r>
            <a:r>
              <a:rPr lang="en-US" dirty="0"/>
              <a:t>, no </a:t>
            </a:r>
            <a:r>
              <a:rPr lang="en-US" dirty="0" err="1"/>
              <a:t>solamente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de valor </a:t>
            </a:r>
            <a:r>
              <a:rPr lang="en-US" dirty="0" err="1"/>
              <a:t>estático</a:t>
            </a:r>
            <a:r>
              <a:rPr lang="en-US" dirty="0"/>
              <a:t> de los </a:t>
            </a:r>
            <a:r>
              <a:rPr lang="es-MX" dirty="0"/>
              <a:t>pixeles</a:t>
            </a:r>
            <a:r>
              <a:rPr lang="en-US" dirty="0"/>
              <a:t>.</a:t>
            </a:r>
          </a:p>
        </p:txBody>
      </p:sp>
      <p:pic>
        <p:nvPicPr>
          <p:cNvPr id="5122" name="Picture 2" descr="FFT">
            <a:extLst>
              <a:ext uri="{FF2B5EF4-FFF2-40B4-BE49-F238E27FC236}">
                <a16:creationId xmlns:a16="http://schemas.microsoft.com/office/drawing/2014/main" id="{3249E768-6391-445A-A63A-A2564434F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1760" y="2345436"/>
            <a:ext cx="4663440" cy="326440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2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CF48BC6-0F8A-4A6A-AEB9-BD49A28AC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 err="1"/>
              <a:t>Comparación</a:t>
            </a:r>
            <a:r>
              <a:rPr lang="en-US" dirty="0"/>
              <a:t> al </a:t>
            </a:r>
            <a:r>
              <a:rPr lang="en-US" dirty="0" err="1"/>
              <a:t>graficar</a:t>
            </a:r>
            <a:endParaRPr lang="en-US" dirty="0"/>
          </a:p>
        </p:txBody>
      </p:sp>
      <p:pic>
        <p:nvPicPr>
          <p:cNvPr id="2050" name="Picture 2" descr="FFT results Matlab VS Numpy (Python) : not the same results - Stack Overflow">
            <a:extLst>
              <a:ext uri="{FF2B5EF4-FFF2-40B4-BE49-F238E27FC236}">
                <a16:creationId xmlns:a16="http://schemas.microsoft.com/office/drawing/2014/main" id="{585A8591-9900-4122-8572-8CB188820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21427" y="2103120"/>
            <a:ext cx="8749145" cy="384962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3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9A1E-9286-4E1E-8A5B-5AB56E9D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s-MX" dirty="0"/>
              <a:t>práctica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Matlab</a:t>
            </a:r>
            <a:r>
              <a:rPr lang="en-US" dirty="0"/>
              <a:t> no llamas a </a:t>
            </a:r>
            <a:r>
              <a:rPr lang="en-US" dirty="0" err="1"/>
              <a:t>métodos</a:t>
            </a:r>
            <a:r>
              <a:rPr lang="en-US" dirty="0"/>
              <a:t>, lo que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 </a:t>
            </a:r>
            <a:r>
              <a:rPr lang="en-US" dirty="0" err="1"/>
              <a:t>compacto</a:t>
            </a:r>
            <a:r>
              <a:rPr lang="en-US" dirty="0"/>
              <a:t> y legible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6920-3049-406C-9010-7B8F29051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18B95-2DC1-42D5-833F-20DE6C67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232" y="2189501"/>
            <a:ext cx="5262987" cy="4230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75D9B-7975-4121-8F42-7CA6F647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8" y="2270268"/>
            <a:ext cx="5380432" cy="414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2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EE13A-ACF3-4D5B-B598-33ACF07A6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Acercamiento al procesamiento de señales mediante imágenes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1BB63-FEC1-45D1-8EF2-F65B66DD6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                                               	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8"/>
            <a:r>
              <a:rPr lang="en-US" dirty="0"/>
              <a:t>                                          </a:t>
            </a:r>
            <a:r>
              <a:rPr lang="en-US" sz="3600" b="1" dirty="0"/>
              <a:t>&lt;</a:t>
            </a:r>
            <a:endParaRPr lang="es-MX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95B18-09C2-4F83-94CA-B520F656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36" y="2103120"/>
            <a:ext cx="5010150" cy="3990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4E7FF-20F5-4E73-9B8E-36026054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51" y="2877788"/>
            <a:ext cx="5029199" cy="230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410C7-A925-4FDB-8B76-AB1EC4C8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B91924E-86CD-4A2D-B872-11E313535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25" y="213904"/>
            <a:ext cx="8023077" cy="6430191"/>
          </a:xfrm>
        </p:spPr>
      </p:pic>
      <p:pic>
        <p:nvPicPr>
          <p:cNvPr id="6" name="Picture 4" descr="ESPECTROGRAMA DE LA SEÑAL DE VOZ DE ENTRADA En la figura 8 se muestra... |  Download Scientific Diagram">
            <a:extLst>
              <a:ext uri="{FF2B5EF4-FFF2-40B4-BE49-F238E27FC236}">
                <a16:creationId xmlns:a16="http://schemas.microsoft.com/office/drawing/2014/main" id="{327E33D8-F973-4AC6-802F-5E8443C3F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739" y="2091193"/>
            <a:ext cx="3682736" cy="285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0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5966-7A9C-4B29-AA8C-A5BE0105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43F7F-4BBE-40E3-8DB8-F2646B08D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DEC7C-4F77-44AD-A7BA-848806B0E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783" y="0"/>
            <a:ext cx="9016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370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{D7B31735-68A8-4D3C-A6F9-E992FB5143AC}tf78438558_win32</Template>
  <TotalTime>816</TotalTime>
  <Words>194</Words>
  <Application>Microsoft Office PowerPoint</Application>
  <PresentationFormat>Widescreen</PresentationFormat>
  <Paragraphs>38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Century Gothic</vt:lpstr>
      <vt:lpstr>Garamond</vt:lpstr>
      <vt:lpstr>SavonVTI</vt:lpstr>
      <vt:lpstr>Sesión 0</vt:lpstr>
      <vt:lpstr>MATLAB / PYTHON – Similitudes y diferencias</vt:lpstr>
      <vt:lpstr>Python require librerias para equiparar con MATLAB</vt:lpstr>
      <vt:lpstr>Ejemplo de operaciones con matrices</vt:lpstr>
      <vt:lpstr>Comparación al graficar</vt:lpstr>
      <vt:lpstr>En la práctica, en Matlab no llamas a métodos, lo que resulta en código más  compacto y legible</vt:lpstr>
      <vt:lpstr>Acercamiento al procesamiento de señales mediante imágenes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Sesión 0</dc:title>
  <dc:creator>Abraham rodriguez</dc:creator>
  <cp:lastModifiedBy>Abraham rodriguez</cp:lastModifiedBy>
  <cp:revision>31</cp:revision>
  <dcterms:created xsi:type="dcterms:W3CDTF">2021-03-05T06:08:38Z</dcterms:created>
  <dcterms:modified xsi:type="dcterms:W3CDTF">2021-03-05T19:45:04Z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